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  <p:sldMasterId id="2147483706" r:id="rId2"/>
  </p:sldMasterIdLst>
  <p:notesMasterIdLst>
    <p:notesMasterId r:id="rId30"/>
  </p:notesMasterIdLst>
  <p:sldIdLst>
    <p:sldId id="256" r:id="rId3"/>
    <p:sldId id="257" r:id="rId4"/>
    <p:sldId id="258" r:id="rId5"/>
    <p:sldId id="285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4" r:id="rId20"/>
    <p:sldId id="305" r:id="rId21"/>
    <p:sldId id="306" r:id="rId22"/>
    <p:sldId id="302" r:id="rId23"/>
    <p:sldId id="301" r:id="rId24"/>
    <p:sldId id="272" r:id="rId25"/>
    <p:sldId id="274" r:id="rId26"/>
    <p:sldId id="275" r:id="rId27"/>
    <p:sldId id="276" r:id="rId28"/>
    <p:sldId id="277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5" d="100"/>
          <a:sy n="105" d="100"/>
        </p:scale>
        <p:origin x="802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5484-EB2F-4691-AB78-207D9D6DC558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AFDF-AD6A-4C22-95EE-971C288F2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52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5484-EB2F-4691-AB78-207D9D6DC558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AFDF-AD6A-4C22-95EE-971C288F2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62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5484-EB2F-4691-AB78-207D9D6DC558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AFDF-AD6A-4C22-95EE-971C288F2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24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5484-EB2F-4691-AB78-207D9D6DC558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AFDF-AD6A-4C22-95EE-971C288F2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8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5484-EB2F-4691-AB78-207D9D6DC558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AFDF-AD6A-4C22-95EE-971C288F2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66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5484-EB2F-4691-AB78-207D9D6DC558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AFDF-AD6A-4C22-95EE-971C288F2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2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5484-EB2F-4691-AB78-207D9D6DC558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AFDF-AD6A-4C22-95EE-971C288F2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698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5484-EB2F-4691-AB78-207D9D6DC558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AFDF-AD6A-4C22-95EE-971C288F2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8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5484-EB2F-4691-AB78-207D9D6DC558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AFDF-AD6A-4C22-95EE-971C288F2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413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5484-EB2F-4691-AB78-207D9D6DC558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AFDF-AD6A-4C22-95EE-971C288F2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85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5484-EB2F-4691-AB78-207D9D6DC558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AFDF-AD6A-4C22-95EE-971C288F280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7095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5484-EB2F-4691-AB78-207D9D6DC558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AFDF-AD6A-4C22-95EE-971C288F2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201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5484-EB2F-4691-AB78-207D9D6DC558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AFDF-AD6A-4C22-95EE-971C288F280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29611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5484-EB2F-4691-AB78-207D9D6DC558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AFDF-AD6A-4C22-95EE-971C288F2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46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5484-EB2F-4691-AB78-207D9D6DC558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AFDF-AD6A-4C22-95EE-971C288F2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646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5484-EB2F-4691-AB78-207D9D6DC558}" type="datetimeFigureOut">
              <a:rPr lang="en-US" smtClean="0"/>
              <a:t>07-Dec-17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AFDF-AD6A-4C22-95EE-971C288F2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0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07-Dec-17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764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ctrTitle"/>
          </p:nvPr>
        </p:nvSpPr>
        <p:spPr>
          <a:xfrm>
            <a:off x="1121908" y="402821"/>
            <a:ext cx="5825202" cy="1234726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b" anchorCtr="0">
            <a:noAutofit/>
          </a:bodyPr>
          <a:lstStyle/>
          <a:p>
            <a:pPr marL="0" marR="0" lvl="0" indent="-152400" algn="ctr" rtl="0">
              <a:spcBef>
                <a:spcPts val="0"/>
              </a:spcBef>
              <a:buClr>
                <a:schemeClr val="accent1"/>
              </a:buClr>
              <a:buSzPts val="2400"/>
              <a:buFont typeface="Trebuchet MS"/>
              <a:buNone/>
            </a:pPr>
            <a:r>
              <a:rPr lang="en" sz="24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Boost Surprising Discoveries for Online Health Information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subTitle" idx="1"/>
          </p:nvPr>
        </p:nvSpPr>
        <p:spPr>
          <a:xfrm>
            <a:off x="1106696" y="1637548"/>
            <a:ext cx="7422337" cy="268975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762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en" sz="1500" b="0" i="0" u="none" strike="noStrike" cap="none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      </a:t>
            </a:r>
          </a:p>
          <a:p>
            <a:pPr marL="0" marR="0" lvl="0" indent="-7620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endParaRPr sz="1500" b="0" i="0" u="none" strike="noStrike" cap="none" dirty="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-7620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endParaRPr sz="1500" b="0" i="0" u="none" strike="noStrike" cap="none" dirty="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-7620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en" sz="1500" b="0" i="0" u="none" strike="noStrike" cap="none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		Group 7</a:t>
            </a:r>
          </a:p>
          <a:p>
            <a:pPr marL="0" marR="0" lvl="0" indent="-7620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en" sz="1500" b="0" i="0" u="none" strike="noStrike" cap="none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  	            Hemant</a:t>
            </a:r>
            <a:r>
              <a:rPr lang="en-US" sz="1500" b="0" i="0" u="none" strike="noStrike" cap="none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h Kumar</a:t>
            </a:r>
            <a:r>
              <a:rPr lang="en" sz="1500" b="0" i="0" u="none" strike="noStrike" cap="none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 Koraboina</a:t>
            </a:r>
          </a:p>
          <a:p>
            <a:pPr marL="0" marR="0" lvl="0" indent="-7620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en" sz="1500" b="0" i="0" u="none" strike="noStrike" cap="none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 	Sai Kiran Mankena</a:t>
            </a:r>
          </a:p>
          <a:p>
            <a:pPr marL="0" marR="0" lvl="0" indent="-7620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en" sz="1500" b="0" i="0" u="none" strike="noStrike" cap="none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	Anvesh Kottapelli</a:t>
            </a:r>
          </a:p>
          <a:p>
            <a:pPr marL="0" marR="0" lvl="0" indent="-7620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en" sz="1500" b="0" i="0" u="none" strike="noStrike" cap="none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</a:t>
            </a:r>
            <a:r>
              <a:rPr lang="en" sz="1500" dirty="0"/>
              <a:t>      </a:t>
            </a:r>
            <a:r>
              <a:rPr lang="en" sz="1500" b="0" i="0" u="none" strike="noStrike" cap="none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Kavya Mandli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A74BD7-806B-42EA-81C8-08ABB557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028" y="63499"/>
            <a:ext cx="3505200" cy="74930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" sz="3600" dirty="0"/>
              <a:t>Topic Modelling -2 </a:t>
            </a:r>
            <a:endParaRPr lang="en-US" sz="3600" dirty="0"/>
          </a:p>
        </p:txBody>
      </p:sp>
      <p:pic>
        <p:nvPicPr>
          <p:cNvPr id="4" name="Picture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7FD880D3-75B2-4345-B476-3B4940B7CE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9465" r="35555" b="54541"/>
          <a:stretch/>
        </p:blipFill>
        <p:spPr>
          <a:xfrm>
            <a:off x="1226456" y="786492"/>
            <a:ext cx="5682343" cy="1785258"/>
          </a:xfrm>
          <a:prstGeom prst="rect">
            <a:avLst/>
          </a:prstGeom>
        </p:spPr>
      </p:pic>
      <p:pic>
        <p:nvPicPr>
          <p:cNvPr id="11" name="Picture 10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285B8C75-81E1-4511-9C44-6FDF7E0F9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22" r="37287" b="5355"/>
          <a:stretch/>
        </p:blipFill>
        <p:spPr>
          <a:xfrm>
            <a:off x="1226456" y="2735943"/>
            <a:ext cx="5682343" cy="22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7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A74BD7-806B-42EA-81C8-08ABB557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570" y="33560"/>
            <a:ext cx="5759722" cy="7003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" sz="3600" dirty="0"/>
              <a:t>Topic Modelling on Topic 5 </a:t>
            </a:r>
            <a:endParaRPr lang="en-US" sz="3600" dirty="0"/>
          </a:p>
        </p:txBody>
      </p:sp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9943AE8B-1B3F-46E6-9200-A3EB9CBF9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98" r="33699" b="50590"/>
          <a:stretch/>
        </p:blipFill>
        <p:spPr>
          <a:xfrm>
            <a:off x="416106" y="733876"/>
            <a:ext cx="8014244" cy="2082800"/>
          </a:xfrm>
          <a:prstGeom prst="rect">
            <a:avLst/>
          </a:prstGeom>
        </p:spPr>
      </p:pic>
      <p:pic>
        <p:nvPicPr>
          <p:cNvPr id="7" name="Picture 6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8F3FD4C5-28F8-41F4-9D6C-BD301EE5B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92" r="70896" b="4535"/>
          <a:stretch/>
        </p:blipFill>
        <p:spPr>
          <a:xfrm>
            <a:off x="2982687" y="2931885"/>
            <a:ext cx="3193142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78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A74BD7-806B-42EA-81C8-08ABB557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570" y="33560"/>
            <a:ext cx="5759722" cy="7003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" sz="3600" dirty="0"/>
              <a:t>Topic Modelling on Topic 5 </a:t>
            </a:r>
            <a:endParaRPr lang="en-US" sz="3600" dirty="0"/>
          </a:p>
        </p:txBody>
      </p:sp>
      <p:pic>
        <p:nvPicPr>
          <p:cNvPr id="4" name="Picture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1E54ECE-7649-4AA8-9636-D5FCBBD7A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6" r="7526" b="31334"/>
          <a:stretch/>
        </p:blipFill>
        <p:spPr>
          <a:xfrm>
            <a:off x="254423" y="893533"/>
            <a:ext cx="8635154" cy="354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81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A74BD7-806B-42EA-81C8-08ABB557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570" y="33560"/>
            <a:ext cx="5759722" cy="7003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" sz="3600" dirty="0"/>
              <a:t>Topic Modelling on Topic 5 </a:t>
            </a:r>
            <a:endParaRPr lang="en-US" sz="3600" dirty="0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BAB299E-F3C6-4861-8C11-856211F5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62" y="733876"/>
            <a:ext cx="7115967" cy="415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18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A74BD7-806B-42EA-81C8-08ABB557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569" y="33560"/>
            <a:ext cx="6016173" cy="7003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" sz="3600" dirty="0"/>
              <a:t>Topic Modelling on Topic 1 o</a:t>
            </a:r>
            <a:r>
              <a:rPr lang="en-US" sz="3600" dirty="0"/>
              <a:t>f 5</a:t>
            </a:r>
            <a:r>
              <a:rPr lang="en" sz="3600" dirty="0"/>
              <a:t> </a:t>
            </a:r>
            <a:endParaRPr lang="en-US" sz="3600" dirty="0"/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775A90D-61DD-42CD-B389-6672E551E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6" r="64249" b="51127"/>
          <a:stretch/>
        </p:blipFill>
        <p:spPr>
          <a:xfrm>
            <a:off x="2142614" y="733876"/>
            <a:ext cx="4667633" cy="401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86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A74BD7-806B-42EA-81C8-08ABB557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569" y="33560"/>
            <a:ext cx="6016173" cy="7003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" sz="3600" dirty="0"/>
              <a:t>Topic Modelling on Topic 1 o</a:t>
            </a:r>
            <a:r>
              <a:rPr lang="en-US" sz="3600" dirty="0"/>
              <a:t>f 5</a:t>
            </a:r>
            <a:r>
              <a:rPr lang="en" sz="3600" dirty="0"/>
              <a:t> </a:t>
            </a:r>
            <a:endParaRPr lang="en-US" sz="3600" dirty="0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1C4A04C-C4AE-4C97-8125-80788F67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7" y="669653"/>
            <a:ext cx="8418286" cy="43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17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A74BD7-806B-42EA-81C8-08ABB557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569" y="33560"/>
            <a:ext cx="6016173" cy="7003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" sz="3600" dirty="0"/>
              <a:t>Topic Modelling on Topic 5 o</a:t>
            </a:r>
            <a:r>
              <a:rPr lang="en-US" sz="3600" dirty="0"/>
              <a:t>f 5</a:t>
            </a:r>
            <a:r>
              <a:rPr lang="en" sz="3600" dirty="0"/>
              <a:t> </a:t>
            </a:r>
            <a:endParaRPr lang="en-US" sz="3600" dirty="0"/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CE7942D-FACC-4EAC-BAEC-9425A78BC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36" t="47825" r="28147" b="3804"/>
          <a:stretch/>
        </p:blipFill>
        <p:spPr>
          <a:xfrm>
            <a:off x="1966948" y="733876"/>
            <a:ext cx="5210103" cy="39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1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A74BD7-806B-42EA-81C8-08ABB557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569" y="33560"/>
            <a:ext cx="6016173" cy="7003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" sz="3600" dirty="0"/>
              <a:t>Topic Modelling on Topic 5 o</a:t>
            </a:r>
            <a:r>
              <a:rPr lang="en-US" sz="3600" dirty="0"/>
              <a:t>f 5</a:t>
            </a:r>
            <a:r>
              <a:rPr lang="en" sz="3600" dirty="0"/>
              <a:t> </a:t>
            </a:r>
            <a:endParaRPr lang="en-US" sz="3600" dirty="0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5E71670-BA2A-4CAC-97FF-323798A4E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7" y="707569"/>
            <a:ext cx="7264399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46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73E4E2-026F-4E4F-89A3-535F0D73C465}"/>
              </a:ext>
            </a:extLst>
          </p:cNvPr>
          <p:cNvSpPr/>
          <p:nvPr/>
        </p:nvSpPr>
        <p:spPr>
          <a:xfrm>
            <a:off x="3338499" y="536711"/>
            <a:ext cx="1063487" cy="4472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  <a:p>
            <a:pPr algn="ctr"/>
            <a:r>
              <a:rPr lang="en-US" sz="1050" dirty="0"/>
              <a:t>Diabetes</a:t>
            </a:r>
          </a:p>
          <a:p>
            <a:pPr algn="ctr"/>
            <a:endParaRPr lang="en-US" sz="105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FB19831-BD43-47C0-AC2C-430D4D03B6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5497" y="1212575"/>
            <a:ext cx="3135797" cy="542219"/>
          </a:xfrm>
          <a:prstGeom prst="bentConnector3">
            <a:avLst>
              <a:gd name="adj1" fmla="val 997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8F48CC5-A77C-4BE9-ADE1-3AF1EA1B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14" y="1756584"/>
            <a:ext cx="943070" cy="8902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125502-2C49-4952-B280-66B076FC4F6F}"/>
              </a:ext>
            </a:extLst>
          </p:cNvPr>
          <p:cNvCxnSpPr>
            <a:stCxn id="8" idx="2"/>
          </p:cNvCxnSpPr>
          <p:nvPr/>
        </p:nvCxnSpPr>
        <p:spPr>
          <a:xfrm>
            <a:off x="3870242" y="983973"/>
            <a:ext cx="0" cy="228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662F435-F300-47F6-A436-447BFFDEA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254" y="1768216"/>
            <a:ext cx="928160" cy="91048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625FB8-DFFA-4B90-A478-2E354928AC86}"/>
              </a:ext>
            </a:extLst>
          </p:cNvPr>
          <p:cNvCxnSpPr/>
          <p:nvPr/>
        </p:nvCxnSpPr>
        <p:spPr>
          <a:xfrm>
            <a:off x="2017644" y="1265024"/>
            <a:ext cx="0" cy="542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985A84E-F214-4DD0-A2FC-BEECDC1B5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501" y="1792179"/>
            <a:ext cx="928160" cy="90003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9031D6-6D29-4CCB-88A6-F50B5667F07D}"/>
              </a:ext>
            </a:extLst>
          </p:cNvPr>
          <p:cNvCxnSpPr>
            <a:cxnSpLocks/>
          </p:cNvCxnSpPr>
          <p:nvPr/>
        </p:nvCxnSpPr>
        <p:spPr>
          <a:xfrm>
            <a:off x="3230217" y="1212574"/>
            <a:ext cx="0" cy="579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890029C-8822-4B86-A06A-21B1172C9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565" y="1671984"/>
            <a:ext cx="1020548" cy="102529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C002E98-2A73-463F-99F0-92600231F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26" y="3033486"/>
            <a:ext cx="2689561" cy="208516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8F76C8-62B4-424A-AAFA-FD8DC2B697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343" y="1661925"/>
            <a:ext cx="852656" cy="1028733"/>
          </a:xfrm>
          <a:prstGeom prst="rect">
            <a:avLst/>
          </a:prstGeom>
        </p:spPr>
      </p:pic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DA97531E-A28D-4157-A6F3-F85123E6B9B8}"/>
              </a:ext>
            </a:extLst>
          </p:cNvPr>
          <p:cNvCxnSpPr>
            <a:cxnSpLocks/>
            <a:endCxn id="37" idx="0"/>
          </p:cNvCxnSpPr>
          <p:nvPr/>
        </p:nvCxnSpPr>
        <p:spPr>
          <a:xfrm rot="10800000" flipV="1">
            <a:off x="1475307" y="2810008"/>
            <a:ext cx="2413896" cy="2234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B99645E-480C-4E7D-97EA-664D65427B6C}"/>
              </a:ext>
            </a:extLst>
          </p:cNvPr>
          <p:cNvCxnSpPr>
            <a:cxnSpLocks/>
          </p:cNvCxnSpPr>
          <p:nvPr/>
        </p:nvCxnSpPr>
        <p:spPr>
          <a:xfrm>
            <a:off x="3871291" y="1211482"/>
            <a:ext cx="2129270" cy="4504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FE56C381-2A01-4009-8213-1D89DB2703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0663" y="3033486"/>
            <a:ext cx="2669510" cy="2085167"/>
          </a:xfrm>
          <a:prstGeom prst="rect">
            <a:avLst/>
          </a:prstGeom>
        </p:spPr>
      </p:pic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FC4F1748-B01A-4BFC-A937-2CD61AE2908A}"/>
              </a:ext>
            </a:extLst>
          </p:cNvPr>
          <p:cNvCxnSpPr>
            <a:cxnSpLocks/>
            <a:endCxn id="68" idx="0"/>
          </p:cNvCxnSpPr>
          <p:nvPr/>
        </p:nvCxnSpPr>
        <p:spPr>
          <a:xfrm rot="16200000" flipH="1">
            <a:off x="3182898" y="1900966"/>
            <a:ext cx="1820912" cy="444128"/>
          </a:xfrm>
          <a:prstGeom prst="bentConnector3">
            <a:avLst>
              <a:gd name="adj1" fmla="val 878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E28EADAD-0D41-4FAE-AA8D-93046A14A4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0872" y="1725631"/>
            <a:ext cx="889917" cy="103556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78E33DC-6D9F-45BE-BF21-C4E8316967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2720" y="1661925"/>
            <a:ext cx="1190339" cy="1099275"/>
          </a:xfrm>
          <a:prstGeom prst="rect">
            <a:avLst/>
          </a:prstGeom>
        </p:spPr>
      </p:pic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904708C4-8898-4257-98BF-840044CA0FF1}"/>
              </a:ext>
            </a:extLst>
          </p:cNvPr>
          <p:cNvCxnSpPr>
            <a:cxnSpLocks/>
          </p:cNvCxnSpPr>
          <p:nvPr/>
        </p:nvCxnSpPr>
        <p:spPr>
          <a:xfrm>
            <a:off x="5847329" y="1211355"/>
            <a:ext cx="1606096" cy="509654"/>
          </a:xfrm>
          <a:prstGeom prst="bentConnector3">
            <a:avLst>
              <a:gd name="adj1" fmla="val 988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>
            <a:extLst>
              <a:ext uri="{FF2B5EF4-FFF2-40B4-BE49-F238E27FC236}">
                <a16:creationId xmlns:a16="http://schemas.microsoft.com/office/drawing/2014/main" id="{85EA1E5F-61D3-47F4-BAEB-972FE70E40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3033486"/>
            <a:ext cx="2194663" cy="2073049"/>
          </a:xfrm>
          <a:prstGeom prst="rect">
            <a:avLst/>
          </a:prstGeom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C0C4445-BAC4-43E5-BA7D-BC990A47C47E}"/>
              </a:ext>
            </a:extLst>
          </p:cNvPr>
          <p:cNvCxnSpPr>
            <a:cxnSpLocks/>
          </p:cNvCxnSpPr>
          <p:nvPr/>
        </p:nvCxnSpPr>
        <p:spPr>
          <a:xfrm>
            <a:off x="4830418" y="1221542"/>
            <a:ext cx="0" cy="440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673EBABE-B4CF-4860-B78A-0AA3009CD3CD}"/>
              </a:ext>
            </a:extLst>
          </p:cNvPr>
          <p:cNvCxnSpPr>
            <a:cxnSpLocks/>
            <a:endCxn id="116" idx="0"/>
          </p:cNvCxnSpPr>
          <p:nvPr/>
        </p:nvCxnSpPr>
        <p:spPr>
          <a:xfrm>
            <a:off x="3889203" y="2815073"/>
            <a:ext cx="3304129" cy="2184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49886AF6-9FFC-449B-BB62-7C7D86F09852}"/>
              </a:ext>
            </a:extLst>
          </p:cNvPr>
          <p:cNvCxnSpPr>
            <a:cxnSpLocks/>
          </p:cNvCxnSpPr>
          <p:nvPr/>
        </p:nvCxnSpPr>
        <p:spPr>
          <a:xfrm>
            <a:off x="7282446" y="1203407"/>
            <a:ext cx="1456701" cy="517602"/>
          </a:xfrm>
          <a:prstGeom prst="bentConnector3">
            <a:avLst>
              <a:gd name="adj1" fmla="val 998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354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C672C4-71DB-453C-8F38-23D87E96CB4E}"/>
              </a:ext>
            </a:extLst>
          </p:cNvPr>
          <p:cNvSpPr/>
          <p:nvPr/>
        </p:nvSpPr>
        <p:spPr>
          <a:xfrm>
            <a:off x="3420619" y="126570"/>
            <a:ext cx="1063487" cy="4472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  <a:p>
            <a:pPr algn="ctr"/>
            <a:r>
              <a:rPr lang="en-US" sz="1050" dirty="0"/>
              <a:t>TOPIC  5</a:t>
            </a:r>
          </a:p>
          <a:p>
            <a:pPr algn="ctr"/>
            <a:endParaRPr lang="en-US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E693C-7E0E-46E8-BAAA-10D08288B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08" y="2762874"/>
            <a:ext cx="3129945" cy="2370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A9632-6C74-427B-9499-D29FD9ED8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65" y="998417"/>
            <a:ext cx="1652535" cy="1368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F98F25-14AA-4014-B371-2745C0ACC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655" y="889156"/>
            <a:ext cx="1535969" cy="1478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0032E9-6456-40CF-B23F-4075395C8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05" y="1045390"/>
            <a:ext cx="1543853" cy="1369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39999-47F6-4F7C-9BC4-D550599F6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3304" y="2762874"/>
            <a:ext cx="3462700" cy="2370390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AD7BC68-A3A6-48D5-BB6C-061B5EFCE6A5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5400000">
            <a:off x="2391218" y="-515756"/>
            <a:ext cx="471558" cy="26507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5326DFA-2958-4C3C-9996-4DA0D9871CC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24839" y="-598645"/>
            <a:ext cx="315325" cy="2660277"/>
          </a:xfrm>
          <a:prstGeom prst="bentConnector3">
            <a:avLst>
              <a:gd name="adj1" fmla="val 759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470FD7-8B18-41C6-942C-81136500DAF2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952362" y="573831"/>
            <a:ext cx="0" cy="486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2D6FE70-9E1A-4CB2-BB9E-5A25D212F17B}"/>
              </a:ext>
            </a:extLst>
          </p:cNvPr>
          <p:cNvCxnSpPr>
            <a:cxnSpLocks/>
          </p:cNvCxnSpPr>
          <p:nvPr/>
        </p:nvCxnSpPr>
        <p:spPr>
          <a:xfrm rot="5400000">
            <a:off x="1557337" y="1775764"/>
            <a:ext cx="1937555" cy="52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AE634E-51AE-4785-B304-4245E082E5C6}"/>
              </a:ext>
            </a:extLst>
          </p:cNvPr>
          <p:cNvCxnSpPr>
            <a:cxnSpLocks/>
          </p:cNvCxnSpPr>
          <p:nvPr/>
        </p:nvCxnSpPr>
        <p:spPr>
          <a:xfrm>
            <a:off x="5435549" y="848249"/>
            <a:ext cx="0" cy="1968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71450" algn="ctr" rtl="0">
              <a:spcBef>
                <a:spcPts val="0"/>
              </a:spcBef>
              <a:buClr>
                <a:schemeClr val="accent1"/>
              </a:buClr>
              <a:buSzPts val="2700"/>
              <a:buFont typeface="Trebuchet MS"/>
              <a:buNone/>
            </a:pPr>
            <a:r>
              <a:rPr lang="en"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Type of Surprise 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2603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" panose="05000000000000000000" pitchFamily="2" charset="2"/>
              <a:buChar char="§"/>
            </a:pPr>
            <a:r>
              <a:rPr lang="en" sz="1700" b="1" i="0" u="none" strike="noStrike" cap="none" dirty="0">
                <a:solidFill>
                  <a:schemeClr val="tx1"/>
                </a:solidFill>
              </a:rPr>
              <a:t>Personalized Surprise : </a:t>
            </a: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31800" marR="0" lvl="0" indent="-285750" algn="l" rtl="0">
              <a:spcBef>
                <a:spcPts val="80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§"/>
            </a:pPr>
            <a:r>
              <a:rPr lang="en-US" sz="1600" dirty="0"/>
              <a:t>Topic Modelling</a:t>
            </a:r>
          </a:p>
          <a:p>
            <a:pPr marL="457200" marR="0" lvl="0" indent="-311150" algn="l" rtl="0">
              <a:spcBef>
                <a:spcPts val="80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§"/>
            </a:pPr>
            <a:r>
              <a:rPr lang="en-US" sz="1600" dirty="0"/>
              <a:t>Categorization of Data to find Surprise</a:t>
            </a:r>
          </a:p>
          <a:p>
            <a:pPr marL="431800" marR="0" lvl="0" indent="-285750" algn="l" rtl="0">
              <a:spcBef>
                <a:spcPts val="80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§"/>
            </a:pPr>
            <a:r>
              <a:rPr lang="en-US" sz="1600" dirty="0"/>
              <a:t>SVM Model</a:t>
            </a:r>
          </a:p>
          <a:p>
            <a:pPr marL="457200" indent="-311150">
              <a:buSzPts val="1300"/>
              <a:buFont typeface="Wingdings" panose="05000000000000000000" pitchFamily="2" charset="2"/>
              <a:buChar char="§"/>
            </a:pPr>
            <a:r>
              <a:rPr lang="en" sz="1600" dirty="0"/>
              <a:t>Rareity of words</a:t>
            </a: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§"/>
            </a:pPr>
            <a:r>
              <a:rPr lang="en" sz="1600" dirty="0"/>
              <a:t>Sum of the less frequency Words</a:t>
            </a: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§"/>
            </a:pPr>
            <a:r>
              <a:rPr lang="en" sz="1600" dirty="0"/>
              <a:t>Document Term Matrix with only the rare words has been constructed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E2A898-15B3-4F4A-845D-BC8B802C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795" y="87376"/>
            <a:ext cx="1060777" cy="78517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EAA49ED-9893-4591-AB9C-70AFCD504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052" y="1313682"/>
            <a:ext cx="1015743" cy="158224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DA5F3E6-6078-4F87-8FED-0CFC98936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724" y="1335783"/>
            <a:ext cx="2586880" cy="3446931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A359158-0201-4C80-A8DA-11B2EBB4B433}"/>
              </a:ext>
            </a:extLst>
          </p:cNvPr>
          <p:cNvCxnSpPr>
            <a:cxnSpLocks/>
          </p:cNvCxnSpPr>
          <p:nvPr/>
        </p:nvCxnSpPr>
        <p:spPr>
          <a:xfrm rot="5400000">
            <a:off x="5854669" y="583272"/>
            <a:ext cx="389335" cy="10196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0A6CB98D-70F8-4D2D-8CA7-F70319902F10}"/>
              </a:ext>
            </a:extLst>
          </p:cNvPr>
          <p:cNvCxnSpPr>
            <a:cxnSpLocks/>
          </p:cNvCxnSpPr>
          <p:nvPr/>
        </p:nvCxnSpPr>
        <p:spPr>
          <a:xfrm>
            <a:off x="6559183" y="1096348"/>
            <a:ext cx="1161877" cy="2549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82EF61A1-8E53-4970-A8F1-0AEF0B90F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982" y="87376"/>
            <a:ext cx="1150893" cy="74473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BBC30DA-0C29-4CCE-8A6B-B0DA3C409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96" y="1338822"/>
            <a:ext cx="2881155" cy="344693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C5B4CFC-E393-40AF-BA6E-20E119479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5869" y="1415282"/>
            <a:ext cx="1090360" cy="1484854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E4DC7656-E60E-466D-BDF4-0C9C476A39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35712" y="468232"/>
            <a:ext cx="548363" cy="13109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75C99DD-0143-4BD8-A5EE-910178ABB4D3}"/>
              </a:ext>
            </a:extLst>
          </p:cNvPr>
          <p:cNvCxnSpPr>
            <a:cxnSpLocks/>
            <a:endCxn id="65" idx="0"/>
          </p:cNvCxnSpPr>
          <p:nvPr/>
        </p:nvCxnSpPr>
        <p:spPr>
          <a:xfrm rot="10800000" flipV="1">
            <a:off x="1635974" y="1108864"/>
            <a:ext cx="426940" cy="229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83590C7-4E46-4D34-87F8-CB3C150CF90A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38742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A74BD7-806B-42EA-81C8-08ABB557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29" y="478973"/>
            <a:ext cx="8149771" cy="47897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100" b="1" dirty="0"/>
              <a:t>Support Vector Machine(Machine Learning)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71FA06-0562-45C1-8FF3-DD4D0F753A21}"/>
              </a:ext>
            </a:extLst>
          </p:cNvPr>
          <p:cNvSpPr/>
          <p:nvPr/>
        </p:nvSpPr>
        <p:spPr>
          <a:xfrm>
            <a:off x="312058" y="1450282"/>
            <a:ext cx="648062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Trebuchet MS" panose="020B0603020202020204" pitchFamily="34" charset="0"/>
              </a:rPr>
              <a:t>Supervised Machine learning model which can be used for both classification and regression</a:t>
            </a:r>
          </a:p>
          <a:p>
            <a:pPr fontAlgn="base"/>
            <a:endParaRPr lang="en-US" sz="2000" dirty="0">
              <a:solidFill>
                <a:schemeClr val="tx1"/>
              </a:solidFill>
              <a:latin typeface="Noto Sans Symbols"/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Trebuchet MS" panose="020B0603020202020204" pitchFamily="34" charset="0"/>
              </a:rPr>
              <a:t>SVM models works better when predicting data with dimensions</a:t>
            </a:r>
          </a:p>
          <a:p>
            <a:pPr fontAlgn="base"/>
            <a:endParaRPr lang="en-US" sz="2000" dirty="0">
              <a:solidFill>
                <a:schemeClr val="tx1"/>
              </a:solidFill>
              <a:latin typeface="Noto Sans Symbols"/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Trebuchet MS" panose="020B0603020202020204" pitchFamily="34" charset="0"/>
              </a:rPr>
              <a:t>Preferred this model since our document term matrix has about 4000 columns( 4000 rare words)</a:t>
            </a:r>
          </a:p>
          <a:p>
            <a:pPr fontAlgn="base"/>
            <a:endParaRPr lang="en-US" sz="2000" dirty="0">
              <a:solidFill>
                <a:schemeClr val="tx1"/>
              </a:solidFill>
              <a:latin typeface="Noto Sans Symbols"/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Trebuchet MS" panose="020B0603020202020204" pitchFamily="34" charset="0"/>
              </a:rPr>
              <a:t>Produces better accuracy while prediction</a:t>
            </a:r>
            <a:endParaRPr lang="en-US" sz="2000" dirty="0">
              <a:solidFill>
                <a:schemeClr val="tx1"/>
              </a:solidFill>
              <a:latin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263819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A74BD7-806B-42EA-81C8-08ABB557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483" y="672189"/>
            <a:ext cx="6016173" cy="7003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Document Term Matrix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505E9E-68A7-4778-AB24-4924C299A19F}"/>
              </a:ext>
            </a:extLst>
          </p:cNvPr>
          <p:cNvSpPr/>
          <p:nvPr/>
        </p:nvSpPr>
        <p:spPr>
          <a:xfrm>
            <a:off x="1095829" y="1372505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63500" indent="-190500"/>
            <a:r>
              <a:rPr lang="en-US" sz="1800" dirty="0">
                <a:solidFill>
                  <a:schemeClr val="tx1"/>
                </a:solidFill>
                <a:latin typeface="Trebuchet MS" panose="020B0603020202020204" pitchFamily="34" charset="0"/>
              </a:rPr>
              <a:t>Word length considered to be picked : 5 to 20</a:t>
            </a:r>
            <a:endParaRPr lang="en-US" sz="1800" dirty="0">
              <a:solidFill>
                <a:schemeClr val="tx1"/>
              </a:solidFill>
            </a:endParaRPr>
          </a:p>
          <a:p>
            <a:pPr marL="63500" indent="-190500"/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latin typeface="Trebuchet MS" panose="020B0603020202020204" pitchFamily="34" charset="0"/>
              </a:rPr>
              <a:t>Boundary  of documents considered for picking rare words : 20 to 60 (that occur only in 5%)</a:t>
            </a:r>
            <a:endParaRPr lang="en-US" sz="1800" dirty="0">
              <a:solidFill>
                <a:schemeClr val="tx1"/>
              </a:solidFill>
            </a:endParaRPr>
          </a:p>
          <a:p>
            <a:pPr marL="63500" indent="-190500"/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 err="1">
                <a:solidFill>
                  <a:schemeClr val="tx1"/>
                </a:solidFill>
                <a:latin typeface="Trebuchet MS" panose="020B0603020202020204" pitchFamily="34" charset="0"/>
              </a:rPr>
              <a:t>dtm</a:t>
            </a:r>
            <a:r>
              <a:rPr lang="en-US" sz="1800" dirty="0">
                <a:solidFill>
                  <a:schemeClr val="tx1"/>
                </a:solidFill>
                <a:latin typeface="Trebuchet MS" panose="020B0603020202020204" pitchFamily="34" charset="0"/>
              </a:rPr>
              <a:t> &lt;- </a:t>
            </a:r>
            <a:r>
              <a:rPr lang="en-US" sz="1800" dirty="0" err="1">
                <a:solidFill>
                  <a:schemeClr val="tx1"/>
                </a:solidFill>
                <a:latin typeface="Trebuchet MS" panose="020B0603020202020204" pitchFamily="34" charset="0"/>
              </a:rPr>
              <a:t>DocumentTermMatrix</a:t>
            </a:r>
            <a:r>
              <a:rPr lang="en-US" sz="1800" dirty="0">
                <a:solidFill>
                  <a:schemeClr val="tx1"/>
                </a:solidFill>
                <a:latin typeface="Trebuchet MS" panose="020B0603020202020204" pitchFamily="34" charset="0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Trebuchet MS" panose="020B0603020202020204" pitchFamily="34" charset="0"/>
              </a:rPr>
              <a:t>text_corpus</a:t>
            </a:r>
            <a:r>
              <a:rPr lang="en-US" sz="1800" dirty="0">
                <a:solidFill>
                  <a:schemeClr val="tx1"/>
                </a:solidFill>
                <a:latin typeface="Trebuchet MS" panose="020B0603020202020204" pitchFamily="34" charset="0"/>
              </a:rPr>
              <a:t>, control=list(</a:t>
            </a:r>
            <a:r>
              <a:rPr lang="en-US" sz="1800" dirty="0" err="1">
                <a:solidFill>
                  <a:schemeClr val="tx1"/>
                </a:solidFill>
                <a:latin typeface="Trebuchet MS" panose="020B0603020202020204" pitchFamily="34" charset="0"/>
              </a:rPr>
              <a:t>wordLengths</a:t>
            </a:r>
            <a:r>
              <a:rPr lang="en-US" sz="1800" dirty="0">
                <a:solidFill>
                  <a:schemeClr val="tx1"/>
                </a:solidFill>
                <a:latin typeface="Trebuchet MS" panose="020B0603020202020204" pitchFamily="34" charset="0"/>
              </a:rPr>
              <a:t>=c(5, 20), bounds = list(global = c(20,60))))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4.googleusercontent.com/_65O5OHaJlGklXhfoMyQCJNqZGVJSq2odu0h1HYe9B9DlyEd-OjMCDJNequMAZcBdd6VseL6FFwGHkZqzmmftTV-gNGlaWwmt3bRzqCvU4h1ORunzy0cIO8Ks5A19EO2uq4XzKYSlzU">
            <a:extLst>
              <a:ext uri="{FF2B5EF4-FFF2-40B4-BE49-F238E27FC236}">
                <a16:creationId xmlns:a16="http://schemas.microsoft.com/office/drawing/2014/main" id="{957DEF11-B287-4C1A-9B53-5FFB476FF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824" y="2208740"/>
            <a:ext cx="237172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413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08AAA70-F731-44D3-A662-FE3224C52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483" y="672189"/>
            <a:ext cx="6016173" cy="7003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Document Term Matrix</a:t>
            </a:r>
          </a:p>
        </p:txBody>
      </p:sp>
      <p:pic>
        <p:nvPicPr>
          <p:cNvPr id="2056" name="Picture 8" descr="https://lh4.googleusercontent.com/td814ABSbJwTAIYAgsOGuVs8UG0QehRW2XmyUr4WCjYtZfPNzauVzUyPBWoTjylkc2T8VW7fxwuVSviq8VQq5p7qa8r1z8TTBFC809sw1ig_bhZ4v3SJdE6bBXMULT5yQEEMxtYZRJU">
            <a:extLst>
              <a:ext uri="{FF2B5EF4-FFF2-40B4-BE49-F238E27FC236}">
                <a16:creationId xmlns:a16="http://schemas.microsoft.com/office/drawing/2014/main" id="{49ADACB3-4AC3-4B9D-B9A8-8ECB4A1DB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1413782"/>
            <a:ext cx="4352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5.googleusercontent.com/I0GC_u9uGp5qLvbF12afyQeeckxQNerkX86KbyIE-VR-hIp2LmE0Am1bgjkmjVIEmzozIPuVat6_z-FE8TeG00mfqg7Tlq41Exsp09fokat6277q0gvvWBH-5YQ4bQwZyQrhVxlaSK4">
            <a:extLst>
              <a:ext uri="{FF2B5EF4-FFF2-40B4-BE49-F238E27FC236}">
                <a16:creationId xmlns:a16="http://schemas.microsoft.com/office/drawing/2014/main" id="{B7734681-D9DF-4DDD-AAAC-7040F982B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3267755"/>
            <a:ext cx="516255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084D3D-0474-4AA9-8FD3-F693227EA19F}"/>
              </a:ext>
            </a:extLst>
          </p:cNvPr>
          <p:cNvSpPr/>
          <p:nvPr/>
        </p:nvSpPr>
        <p:spPr>
          <a:xfrm>
            <a:off x="1227138" y="273205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F3F3F"/>
                </a:solidFill>
                <a:latin typeface="Trebuchet MS" panose="020B0603020202020204" pitchFamily="34" charset="0"/>
              </a:rPr>
              <a:t>Summary of sum of all rare words in a particular document: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501" cy="718457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r>
              <a:rPr lang="en-US" dirty="0"/>
              <a:t>Creating the target variable</a:t>
            </a:r>
            <a:br>
              <a:rPr lang="en-US" dirty="0"/>
            </a:br>
            <a:br>
              <a:rPr lang="en-US" dirty="0"/>
            </a:br>
            <a:endParaRPr sz="27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98" name="Picture 2" descr="https://lh3.googleusercontent.com/BbYaZl3DeProBu8idks6MHTUtZNf1VmYDm0UM9D0VBtoU1KTgWDOR72lBH1FwDFkqhIJSjYeyI6Cg0025pYhlLzeehvsMOSEJ4SCeKVOaPD4Zpe1PEUdvSncRGTSpRQG0d-ljJhjTJQ">
            <a:extLst>
              <a:ext uri="{FF2B5EF4-FFF2-40B4-BE49-F238E27FC236}">
                <a16:creationId xmlns:a16="http://schemas.microsoft.com/office/drawing/2014/main" id="{61A1F228-128B-4CEE-9855-E4B860507B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61" y="1252878"/>
            <a:ext cx="59436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77EBA7-5A63-42DB-87FD-2FB7CE7E5F21}"/>
              </a:ext>
            </a:extLst>
          </p:cNvPr>
          <p:cNvSpPr/>
          <p:nvPr/>
        </p:nvSpPr>
        <p:spPr>
          <a:xfrm>
            <a:off x="769257" y="2968960"/>
            <a:ext cx="457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63500" indent="-190500"/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By the </a:t>
            </a:r>
            <a:r>
              <a:rPr lang="en-US" dirty="0" err="1">
                <a:solidFill>
                  <a:schemeClr val="tx1"/>
                </a:solidFill>
                <a:latin typeface="Trebuchet MS" panose="020B0603020202020204" pitchFamily="34" charset="0"/>
              </a:rPr>
              <a:t>personalised</a:t>
            </a:r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 surprise we used, we got surprise documents to non-surprise documents almost in the ratio of</a:t>
            </a:r>
            <a:endParaRPr lang="en-US" dirty="0">
              <a:solidFill>
                <a:schemeClr val="tx1"/>
              </a:solidFill>
            </a:endParaRPr>
          </a:p>
          <a:p>
            <a:pPr marL="63500" indent="-190500" algn="ctr"/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  <a:latin typeface="Trebuchet MS" panose="020B0603020202020204" pitchFamily="34" charset="0"/>
              </a:rPr>
              <a:t>1: 9</a:t>
            </a:r>
            <a:endParaRPr lang="en-US" dirty="0">
              <a:solidFill>
                <a:schemeClr val="tx1"/>
              </a:solidFill>
            </a:endParaRPr>
          </a:p>
          <a:p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idx="1"/>
          </p:nvPr>
        </p:nvSpPr>
        <p:spPr>
          <a:xfrm>
            <a:off x="508001" y="1284514"/>
            <a:ext cx="6447501" cy="3055257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rmAutofit lnSpcReduction="10000"/>
          </a:bodyPr>
          <a:lstStyle/>
          <a:p>
            <a:pPr fontAlgn="base">
              <a:buFont typeface="Wingdings" panose="05000000000000000000" pitchFamily="2" charset="2"/>
              <a:buChar char="§"/>
            </a:pPr>
            <a:r>
              <a:rPr lang="en-US" dirty="0"/>
              <a:t>Divided the data into train and test data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dirty="0"/>
              <a:t>80% of the data was taken for training</a:t>
            </a:r>
          </a:p>
          <a:p>
            <a:pPr>
              <a:buFont typeface="Wingdings" panose="05000000000000000000" pitchFamily="2" charset="2"/>
              <a:buChar char="§"/>
            </a:pPr>
            <a:br>
              <a:rPr lang="en-US" sz="1400" dirty="0"/>
            </a:br>
            <a:r>
              <a:rPr lang="en-US" dirty="0"/>
              <a:t>Dimensions of both the train data and test data</a:t>
            </a: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dirty="0"/>
              <a:t>Our test data has 2131 documents to test on.</a:t>
            </a:r>
            <a:br>
              <a:rPr lang="en-US" sz="1400" dirty="0"/>
            </a:br>
            <a:endParaRPr sz="14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132" name="Picture 12" descr="https://lh5.googleusercontent.com/crjpy_jy03iPwx0xkEwfXuVpiYrr4zJyxd04Z5bBhZ8xtVIX1fuHZYSqx0_BHfwQT3MWG8Fvt_idJnmPALz_X7hXK1LLwPTjTtOOOFLscEQZ_8Ng1l0TPw17x82Qu8YMsUgZibMF7ds">
            <a:extLst>
              <a:ext uri="{FF2B5EF4-FFF2-40B4-BE49-F238E27FC236}">
                <a16:creationId xmlns:a16="http://schemas.microsoft.com/office/drawing/2014/main" id="{08F64046-EC0D-4B1A-BBE6-C4CE4DBD6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335" y="2571750"/>
            <a:ext cx="25812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DD0E52-2993-437D-B576-2FA149305AC5}"/>
              </a:ext>
            </a:extLst>
          </p:cNvPr>
          <p:cNvSpPr/>
          <p:nvPr/>
        </p:nvSpPr>
        <p:spPr>
          <a:xfrm>
            <a:off x="399143" y="530723"/>
            <a:ext cx="3881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0C226"/>
                </a:solidFill>
                <a:latin typeface="Trebuchet MS" panose="020B0603020202020204" pitchFamily="34" charset="0"/>
              </a:rPr>
              <a:t>Training using SVM model</a:t>
            </a:r>
            <a:endParaRPr 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lvl="0" indent="-171450">
              <a:spcBef>
                <a:spcPts val="0"/>
              </a:spcBef>
              <a:buClr>
                <a:schemeClr val="accent1"/>
              </a:buClr>
              <a:buSzPts val="2700"/>
            </a:pPr>
            <a:r>
              <a:rPr lang="en-US" dirty="0"/>
              <a:t>Results</a:t>
            </a:r>
            <a:endParaRPr sz="27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146" name="Picture 2" descr="https://lh3.googleusercontent.com/fhSEn8q52MsfTZ8jbC48CDZ61PH1YlufPa78B-hXNmdTpXSDo93Mn2vXVtsk75v_73AxAOJrYuPQqQpYGJ-S5KbfBwrQ2wyHy5iraBg2DXF1pUXBG2beLmQByQU6aMCz5C_PH_LfeE8">
            <a:extLst>
              <a:ext uri="{FF2B5EF4-FFF2-40B4-BE49-F238E27FC236}">
                <a16:creationId xmlns:a16="http://schemas.microsoft.com/office/drawing/2014/main" id="{DBA3913B-6F04-4D27-A5DC-5F823AAEBD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031" y="2020207"/>
            <a:ext cx="3039937" cy="290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786AAE-961A-4B2C-B4DC-C657470F48DC}"/>
              </a:ext>
            </a:extLst>
          </p:cNvPr>
          <p:cNvSpPr/>
          <p:nvPr/>
        </p:nvSpPr>
        <p:spPr>
          <a:xfrm>
            <a:off x="1182914" y="1543154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3500" indent="-190500"/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Using SVM model to train the data set and testing with Test Data.</a:t>
            </a:r>
            <a:endParaRPr lang="en-US" dirty="0">
              <a:solidFill>
                <a:schemeClr val="tx1"/>
              </a:solidFill>
            </a:endParaRPr>
          </a:p>
          <a:p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71450" algn="l" rtl="0">
              <a:spcBef>
                <a:spcPts val="0"/>
              </a:spcBef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 sz="27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Conc</a:t>
            </a: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lusions</a:t>
            </a:r>
            <a:endParaRPr sz="27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fontAlgn="base">
              <a:buFont typeface="Wingdings" panose="05000000000000000000" pitchFamily="2" charset="2"/>
              <a:buChar char="§"/>
            </a:pPr>
            <a:r>
              <a:rPr lang="en-US" dirty="0"/>
              <a:t>Similar to outlier detection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dirty="0"/>
              <a:t>The biggest challenge was the statistics part in order to define our own </a:t>
            </a:r>
            <a:r>
              <a:rPr lang="en-US" dirty="0" err="1"/>
              <a:t>personalised</a:t>
            </a:r>
            <a:r>
              <a:rPr lang="en-US" dirty="0"/>
              <a:t> surprise</a:t>
            </a:r>
          </a:p>
          <a:p>
            <a:pPr>
              <a:buFont typeface="Wingdings" panose="05000000000000000000" pitchFamily="2" charset="2"/>
              <a:buChar char="§"/>
            </a:pPr>
            <a:br>
              <a:rPr lang="en-US" sz="1400" dirty="0"/>
            </a:br>
            <a:r>
              <a:rPr lang="en-US" dirty="0"/>
              <a:t>Application:</a:t>
            </a:r>
            <a:endParaRPr lang="en-US" sz="1400" dirty="0"/>
          </a:p>
          <a:p>
            <a:pPr marL="0" indent="0">
              <a:buNone/>
            </a:pPr>
            <a:r>
              <a:rPr lang="en-US" dirty="0"/>
              <a:t>	This surprise document detection along with topic modelling can be used to 	populate feed in websites depending on what the users prefer </a:t>
            </a:r>
            <a:endParaRPr lang="en-US" sz="1400" dirty="0"/>
          </a:p>
          <a:p>
            <a:pPr fontAlgn="base">
              <a:buFont typeface="Wingdings" panose="05000000000000000000" pitchFamily="2" charset="2"/>
              <a:buChar char="§"/>
            </a:pPr>
            <a:br>
              <a:rPr lang="en-US" sz="1400" dirty="0"/>
            </a:br>
            <a:r>
              <a:rPr lang="en-US" dirty="0"/>
              <a:t>Whether they’re looking for similar articles from past.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dirty="0"/>
              <a:t>Or for something new ( Surprise articles )</a:t>
            </a:r>
          </a:p>
          <a:p>
            <a:pPr marL="254000" marR="0" lvl="0" indent="-2603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71450" algn="ctr" rtl="0">
              <a:spcBef>
                <a:spcPts val="0"/>
              </a:spcBef>
              <a:buClr>
                <a:schemeClr val="accent1"/>
              </a:buClr>
              <a:buSzPts val="2700"/>
              <a:buFont typeface="Trebuchet MS"/>
              <a:buNone/>
            </a:pPr>
            <a:r>
              <a:rPr lang="en"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Techniques Implemented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We’ve </a:t>
            </a:r>
            <a:r>
              <a:rPr lang="en" sz="1600" dirty="0">
                <a:solidFill>
                  <a:schemeClr val="tx1"/>
                </a:solidFill>
              </a:rPr>
              <a:t>used 2 different techniques to implement this.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dirty="0">
              <a:solidFill>
                <a:schemeClr val="tx1"/>
              </a:solidFill>
            </a:endParaRPr>
          </a:p>
          <a:p>
            <a:pPr marL="2794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Wingdings" panose="05000000000000000000" pitchFamily="2" charset="2"/>
              <a:buChar char="§"/>
            </a:pPr>
            <a:r>
              <a:rPr lang="en" sz="1400" b="1" i="0" u="none" strike="noStrike" cap="none" dirty="0">
                <a:solidFill>
                  <a:schemeClr val="tx1"/>
                </a:solidFill>
              </a:rPr>
              <a:t>Latent Dirichlet Allocation(Exploring Data by Topic Modeling)</a:t>
            </a:r>
          </a:p>
          <a:p>
            <a:pPr marL="279400" marR="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Wingdings" panose="05000000000000000000" pitchFamily="2" charset="2"/>
              <a:buChar char="§"/>
            </a:pPr>
            <a:r>
              <a:rPr lang="en" sz="1400" b="1" i="0" u="none" strike="noStrike" cap="none" dirty="0">
                <a:solidFill>
                  <a:schemeClr val="tx1"/>
                </a:solidFill>
              </a:rPr>
              <a:t>Support Vector Machine(Machine Learning)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576223E8-167A-4AE8-B3E6-AA3EE28E0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558" b="59174"/>
          <a:stretch/>
        </p:blipFill>
        <p:spPr>
          <a:xfrm>
            <a:off x="3492239" y="273843"/>
            <a:ext cx="5325190" cy="217725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3A74BD7-806B-42EA-81C8-08ABB557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368298"/>
            <a:ext cx="304800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" sz="3600" dirty="0"/>
              <a:t>Preprocessing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56605-6506-474A-BC7C-23DD88A90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8194" y="1508679"/>
            <a:ext cx="2724150" cy="311678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sz="1500" dirty="0"/>
              <a:t>Transformations Applied: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500" dirty="0"/>
              <a:t>Remove White Spaces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500" dirty="0"/>
              <a:t>Converting to lower case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500" dirty="0"/>
              <a:t>Removing English stop-	words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17" name="Shape 208">
            <a:extLst>
              <a:ext uri="{FF2B5EF4-FFF2-40B4-BE49-F238E27FC236}">
                <a16:creationId xmlns:a16="http://schemas.microsoft.com/office/drawing/2014/main" id="{25FBCCA0-4270-4B96-92CE-014FF6F021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5508" r="32120" b="-1"/>
          <a:stretch/>
        </p:blipFill>
        <p:spPr>
          <a:xfrm>
            <a:off x="3492239" y="2692399"/>
            <a:ext cx="5325190" cy="21772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203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A74BD7-806B-42EA-81C8-08ABB557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368298"/>
            <a:ext cx="304800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600" dirty="0"/>
              <a:t>TF-IDF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56605-6506-474A-BC7C-23DD88A90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8194" y="1508679"/>
            <a:ext cx="2724150" cy="311678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500" dirty="0"/>
              <a:t>TF-IDF: T</a:t>
            </a:r>
            <a:r>
              <a:rPr lang="en-US" sz="1500" i="1" dirty="0"/>
              <a:t>erm Frequency-Inverse Document Frequency:</a:t>
            </a:r>
            <a:r>
              <a:rPr lang="en-US" sz="1500" dirty="0"/>
              <a:t> The TF-IDF weight is a weight often used in information retrieval and text mining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500" dirty="0"/>
              <a:t>This weight is a statistical measure used to evaluate how important a word is to a document in a collection or corpus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4" name="Picture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88ECAD4F-A7A5-417B-BF62-8BA3BEEAA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08" r="37719" b="55414"/>
          <a:stretch/>
        </p:blipFill>
        <p:spPr>
          <a:xfrm>
            <a:off x="3374571" y="368298"/>
            <a:ext cx="5174661" cy="1866902"/>
          </a:xfrm>
          <a:prstGeom prst="rect">
            <a:avLst/>
          </a:prstGeom>
        </p:spPr>
      </p:pic>
      <p:pic>
        <p:nvPicPr>
          <p:cNvPr id="7" name="Picture 6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E1D8086-A05C-4B5E-9D5D-C288C4279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t="50000" r="45388" b="4621"/>
          <a:stretch/>
        </p:blipFill>
        <p:spPr>
          <a:xfrm>
            <a:off x="3374571" y="2571750"/>
            <a:ext cx="5152571" cy="20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35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A74BD7-806B-42EA-81C8-08ABB557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368298"/>
            <a:ext cx="304800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" sz="3600" dirty="0"/>
              <a:t>LDA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56605-6506-474A-BC7C-23DD88A90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8194" y="1508679"/>
            <a:ext cx="2724150" cy="311678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sz="1500" dirty="0"/>
              <a:t> Applied Latent Dirichlet Allocation topic Modeling on Data set.</a:t>
            </a:r>
          </a:p>
          <a:p>
            <a:pPr defTabSz="914400"/>
            <a:r>
              <a:rPr lang="en-US" sz="1500" dirty="0"/>
              <a:t>We have chosen 10 topics.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6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7CD87EF3-54A8-4AA3-B33D-11A7B2960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54" r="46950" b="35706"/>
          <a:stretch/>
        </p:blipFill>
        <p:spPr>
          <a:xfrm>
            <a:off x="3374571" y="702126"/>
            <a:ext cx="5521716" cy="2665188"/>
          </a:xfrm>
          <a:prstGeom prst="rect">
            <a:avLst/>
          </a:prstGeom>
        </p:spPr>
      </p:pic>
      <p:pic>
        <p:nvPicPr>
          <p:cNvPr id="9" name="Picture 8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4EF8502-98D8-4DA8-AF9E-00014714F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413" r="56480" b="19973"/>
          <a:stretch/>
        </p:blipFill>
        <p:spPr>
          <a:xfrm>
            <a:off x="3374571" y="4122056"/>
            <a:ext cx="5029684" cy="82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71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A74BD7-806B-42EA-81C8-08ABB557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368298"/>
            <a:ext cx="6197600" cy="8436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" sz="3600" dirty="0"/>
              <a:t>Topic Modelling </a:t>
            </a:r>
            <a:r>
              <a:rPr lang="en-US" sz="3600" dirty="0"/>
              <a:t>Visualization</a:t>
            </a:r>
          </a:p>
        </p:txBody>
      </p:sp>
      <p:pic>
        <p:nvPicPr>
          <p:cNvPr id="4" name="Picture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193AF92C-6CF2-45C5-A4CF-60F115FBC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58" r="64194" b="32396"/>
          <a:stretch/>
        </p:blipFill>
        <p:spPr>
          <a:xfrm>
            <a:off x="1823329" y="1340754"/>
            <a:ext cx="5497342" cy="35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1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A74BD7-806B-42EA-81C8-08ABB557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99" y="0"/>
            <a:ext cx="8454573" cy="6114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" sz="3600" dirty="0"/>
              <a:t> Top 15 frequent words in the topics</a:t>
            </a:r>
            <a:endParaRPr lang="en-US" sz="3600" dirty="0"/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142D521-58A2-43D6-AD89-C014F3FD6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25713"/>
            <a:ext cx="7082971" cy="421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49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A74BD7-806B-42EA-81C8-08ABB557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521" y="273955"/>
            <a:ext cx="5402944" cy="7057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600" dirty="0"/>
              <a:t>Drilling Down on Topic 5</a:t>
            </a:r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D1AAF74-3B9A-4F75-B2CB-08FE3E6EF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9" t="32162" r="68112" b="35496"/>
          <a:stretch/>
        </p:blipFill>
        <p:spPr>
          <a:xfrm>
            <a:off x="2329292" y="1063142"/>
            <a:ext cx="4485415" cy="361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376</Words>
  <Application>Microsoft Office PowerPoint</Application>
  <PresentationFormat>On-screen Show (16:9)</PresentationFormat>
  <Paragraphs>85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Noto Sans Symbols</vt:lpstr>
      <vt:lpstr>Trebuchet MS</vt:lpstr>
      <vt:lpstr>Wingdings</vt:lpstr>
      <vt:lpstr>Wingdings 3</vt:lpstr>
      <vt:lpstr>Simple Light</vt:lpstr>
      <vt:lpstr>1_Facet</vt:lpstr>
      <vt:lpstr>Boost Surprising Discoveries for Online Health Information</vt:lpstr>
      <vt:lpstr>Type of Surprise </vt:lpstr>
      <vt:lpstr>Techniques Implemented</vt:lpstr>
      <vt:lpstr>Preprocessing</vt:lpstr>
      <vt:lpstr>TF-IDF</vt:lpstr>
      <vt:lpstr>LDA</vt:lpstr>
      <vt:lpstr>Topic Modelling Visualization</vt:lpstr>
      <vt:lpstr> Top 15 frequent words in the topics</vt:lpstr>
      <vt:lpstr>Drilling Down on Topic 5</vt:lpstr>
      <vt:lpstr>Topic Modelling -2 </vt:lpstr>
      <vt:lpstr>Topic Modelling on Topic 5 </vt:lpstr>
      <vt:lpstr>Topic Modelling on Topic 5 </vt:lpstr>
      <vt:lpstr>Topic Modelling on Topic 5 </vt:lpstr>
      <vt:lpstr>Topic Modelling on Topic 1 of 5 </vt:lpstr>
      <vt:lpstr>Topic Modelling on Topic 1 of 5 </vt:lpstr>
      <vt:lpstr>Topic Modelling on Topic 5 of 5 </vt:lpstr>
      <vt:lpstr>Topic Modelling on Topic 5 of 5 </vt:lpstr>
      <vt:lpstr>PowerPoint Presentation</vt:lpstr>
      <vt:lpstr>PowerPoint Presentation</vt:lpstr>
      <vt:lpstr>PowerPoint Presentation</vt:lpstr>
      <vt:lpstr>Support Vector Machine(Machine Learning) </vt:lpstr>
      <vt:lpstr>Document Term Matrix</vt:lpstr>
      <vt:lpstr>Document Term Matrix</vt:lpstr>
      <vt:lpstr>Creating the target variable  </vt:lpstr>
      <vt:lpstr>PowerPoint Presentation</vt:lpstr>
      <vt:lpstr>Results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Boost Surprising Discoveries for Online Health Information</dc:title>
  <dc:creator>hemanth kumar koraboina</dc:creator>
  <cp:lastModifiedBy>Koraboina, Hemanth Kumar</cp:lastModifiedBy>
  <cp:revision>10</cp:revision>
  <dcterms:modified xsi:type="dcterms:W3CDTF">2017-12-07T20:05:39Z</dcterms:modified>
</cp:coreProperties>
</file>